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9" r:id="rId11"/>
    <p:sldId id="262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724" y="2091263"/>
            <a:ext cx="9068586" cy="3258950"/>
          </a:xfrm>
        </p:spPr>
        <p:txBody>
          <a:bodyPr/>
          <a:lstStyle/>
          <a:p>
            <a:r>
              <a:rPr lang="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системы организма.</a:t>
            </a:r>
            <a:br>
              <a:rPr lang="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 принципы строения.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066" y="5735891"/>
            <a:ext cx="9070848" cy="457201"/>
          </a:xfrm>
        </p:spPr>
        <p:txBody>
          <a:bodyPr>
            <a:normAutofit/>
          </a:bodyPr>
          <a:lstStyle/>
          <a:p>
            <a:pPr algn="r"/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</a:t>
            </a: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Т.А.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45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077" y="28591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 ствола головного мозга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85" y="1657513"/>
            <a:ext cx="5234983" cy="451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433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30662"/>
          </a:xfrm>
        </p:spPr>
        <p:txBody>
          <a:bodyPr/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Корковый отдел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13" y="4539574"/>
            <a:ext cx="11397574" cy="19131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Корковый (центральный) отдел сенсорной системы расположен в коре больших полушарий, причём у каждого имеется своё представительство.</a:t>
            </a:r>
            <a:r>
              <a:rPr lang="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Корковый отдел состоит из ядра или ядерной зоны и периферической зоны (зоны рассеянных элементов). </a:t>
            </a:r>
            <a:r>
              <a:rPr lang="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5" y="892845"/>
            <a:ext cx="5609617" cy="3584545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>
          <a:xfrm flipH="1">
            <a:off x="5860101" y="2544755"/>
            <a:ext cx="1661808" cy="462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90815" y="1856589"/>
            <a:ext cx="3534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коркового отдела зриельного анализатора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15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936" y="1493055"/>
            <a:ext cx="8645456" cy="4942624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3495473" y="796046"/>
            <a:ext cx="2013626" cy="1846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5509099" y="574744"/>
            <a:ext cx="0" cy="994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2286" y="205412"/>
            <a:ext cx="276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Раздражитеть (свет)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4138" y="205412"/>
            <a:ext cx="324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Периферический отдел -Рецепторы сетчатки глаза (фоторецепторы)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7733489" y="3031788"/>
            <a:ext cx="794426" cy="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 flipH="1">
            <a:off x="8527915" y="3031788"/>
            <a:ext cx="8106" cy="1880680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7733489" y="4928682"/>
            <a:ext cx="794426" cy="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  <a:stCxn id="26" idx="2"/>
          </p:cNvCxnSpPr>
          <p:nvPr/>
        </p:nvCxnSpPr>
        <p:spPr>
          <a:xfrm flipH="1">
            <a:off x="8835958" y="1183197"/>
            <a:ext cx="1305126" cy="2546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78820" y="259867"/>
            <a:ext cx="41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Проводниковая часть анализатора (зриетльный нерв и проводящий зрительный путь)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1313234" y="5171872"/>
            <a:ext cx="4328809" cy="632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0627" y="4494933"/>
            <a:ext cx="251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Корковый отдел анализатора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32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24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928" y="2744891"/>
            <a:ext cx="10058400" cy="1382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23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885220"/>
          </a:xfrm>
        </p:spPr>
        <p:txBody>
          <a:bodyPr/>
          <a:lstStyle/>
          <a:p>
            <a:pPr marL="0" indent="0">
              <a:buNone/>
            </a:pPr>
            <a:r>
              <a:rPr lang="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http://www.studfiles.ru/preview/2232100/</a:t>
            </a:r>
            <a:r>
              <a:rPr lang="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http://www.studfiles.ru/preview/4335236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17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8" y="0"/>
            <a:ext cx="10058400" cy="865193"/>
          </a:xfrm>
        </p:spPr>
        <p:txBody>
          <a:bodyPr/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222" y="4912467"/>
            <a:ext cx="11243553" cy="1637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нервной системы,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</a:t>
            </a: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воспринимающих элементов — рецепторов, нервных путей, передающих информацию от рецепторов в мозг по специфическим путям и коркового отдела анализатора. </a:t>
            </a: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органы чувств вводят информацию в мозг и анализируют ее.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8" y="840546"/>
            <a:ext cx="6095999" cy="4071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5502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161" y="183447"/>
            <a:ext cx="10058400" cy="1041428"/>
          </a:xfrm>
        </p:spPr>
        <p:txBody>
          <a:bodyPr/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сенсорных систем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>
          <a:xfrm>
            <a:off x="3819727" y="1201366"/>
            <a:ext cx="0" cy="4829783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819727" y="1749965"/>
            <a:ext cx="8009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3819727" y="2564860"/>
            <a:ext cx="8009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3819727" y="3438727"/>
            <a:ext cx="8009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3819727" y="4314217"/>
            <a:ext cx="8009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3819727" y="6032770"/>
            <a:ext cx="8009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3819727" y="5189706"/>
            <a:ext cx="8009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/>
          <p:cNvSpPr/>
          <p:nvPr/>
        </p:nvSpPr>
        <p:spPr>
          <a:xfrm>
            <a:off x="4987045" y="1406255"/>
            <a:ext cx="6361889" cy="68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4987045" y="2275057"/>
            <a:ext cx="6361889" cy="68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4987045" y="3095016"/>
            <a:ext cx="6361889" cy="68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сигала и его передача;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4987044" y="3970506"/>
            <a:ext cx="6361889" cy="68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87043" y="4845996"/>
            <a:ext cx="6361889" cy="68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Детектирование (преобразование) признаков;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4987043" y="5721486"/>
            <a:ext cx="6361889" cy="68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Опознанеи образов.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10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/>
          <p:cNvSpPr/>
          <p:nvPr/>
        </p:nvSpPr>
        <p:spPr>
          <a:xfrm>
            <a:off x="721464" y="4615207"/>
            <a:ext cx="10708535" cy="1789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721465" y="2765899"/>
            <a:ext cx="10708534" cy="153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761999" y="1276795"/>
            <a:ext cx="10668000" cy="135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266941"/>
            <a:ext cx="10058400" cy="798237"/>
          </a:xfrm>
        </p:spPr>
        <p:txBody>
          <a:bodyPr/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строения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9" y="1444558"/>
            <a:ext cx="10668000" cy="10700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отдел – периферический, о</a:t>
            </a: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располагается вне ЦНС.</a:t>
            </a: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его состав входят либо рецептор, либо орган чувств;</a:t>
            </a:r>
            <a:r>
              <a:rPr lang="ru" dirty="0"/>
              <a:t/>
            </a:r>
            <a:br>
              <a:rPr lang="ru" dirty="0"/>
            </a:b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61999" y="2741012"/>
            <a:ext cx="10668000" cy="17680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П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роводниковый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он служит для передачи возбуждения от рецепторов в ЦНС</a:t>
            </a: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Частично этот отдел относится к периферической НС, а частично к ЦНС. </a:t>
            </a: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его состав входят чувствительные нервы, проводящие пути и подкорковые первичные центры;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62000" y="4622260"/>
            <a:ext cx="10668000" cy="19601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" sz="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орковый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(центральный), он занимает соответствующую область коры в полушарии. Здесь формируются ощущения. </a:t>
            </a:r>
            <a:r>
              <a:rPr lang="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для каждого анализатора имеется своя область в коре; </a:t>
            </a:r>
            <a:r>
              <a:rPr lang="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зрения — это затылочная доля, для слуха — височная, для чувствительности — теменная т.д.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19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587" y="152237"/>
            <a:ext cx="10058400" cy="927939"/>
          </a:xfrm>
        </p:spPr>
        <p:txBody>
          <a:bodyPr/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Периферический отдел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958" y="4880042"/>
            <a:ext cx="10959830" cy="1361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 -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периферическая</a:t>
            </a:r>
            <a:r>
              <a:rPr lang="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часть анализатора, посредством которой только 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 вид энергии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трансформируется в процесс нервного возбуждения.</a:t>
            </a:r>
            <a:r>
              <a:rPr lang="ru-RU" sz="2400" b="0" i="0" dirty="0">
                <a:effectLst/>
                <a:latin typeface="Helvetica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8" y="1235980"/>
            <a:ext cx="4523362" cy="339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69915"/>
            <a:ext cx="6414218" cy="295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6589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1530"/>
            <a:ext cx="10058400" cy="865193"/>
          </a:xfrm>
        </p:spPr>
        <p:txBody>
          <a:bodyPr>
            <a:normAutofit/>
          </a:bodyPr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рецепторов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>
          <a:xfrm>
            <a:off x="5181600" y="1574259"/>
            <a:ext cx="0" cy="3694890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5181600" y="2255196"/>
            <a:ext cx="10116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5181600" y="3730558"/>
            <a:ext cx="10116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5181600" y="5269149"/>
            <a:ext cx="10116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/>
          <p:cNvSpPr/>
          <p:nvPr/>
        </p:nvSpPr>
        <p:spPr>
          <a:xfrm>
            <a:off x="6420256" y="1565345"/>
            <a:ext cx="5301574" cy="1188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Сигнализировать о действиях на организм внешних и внутренних раздражителей</a:t>
            </a:r>
            <a:r>
              <a:rPr lang="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420256" y="3136361"/>
            <a:ext cx="5301574" cy="1188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нервного импульса</a:t>
            </a:r>
            <a:r>
              <a:rPr lang="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6420256" y="4674952"/>
            <a:ext cx="5301574" cy="1188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рецептора начинается примитивный анализ поступающих раздражений</a:t>
            </a:r>
            <a:r>
              <a:rPr lang="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8" y="1574259"/>
            <a:ext cx="4263957" cy="319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40468" y="4919764"/>
            <a:ext cx="484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Синапс- составная </a:t>
            </a:r>
            <a:b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 рецептора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76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9700"/>
            <a:ext cx="10058400" cy="865193"/>
          </a:xfrm>
        </p:spPr>
        <p:txBody>
          <a:bodyPr/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рецепторов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2988013" y="1340796"/>
            <a:ext cx="62159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формирующихся ощущений</a:t>
            </a:r>
            <a:endParaRPr 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5603132" y="2255196"/>
            <a:ext cx="0" cy="3451698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5603132" y="2871282"/>
            <a:ext cx="11089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5603132" y="3779196"/>
            <a:ext cx="11089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5603132" y="4703324"/>
            <a:ext cx="11089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5603132" y="5706894"/>
            <a:ext cx="11089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/>
          <p:cNvSpPr/>
          <p:nvPr/>
        </p:nvSpPr>
        <p:spPr>
          <a:xfrm>
            <a:off x="7020127" y="2414082"/>
            <a:ext cx="4367719" cy="732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7020127" y="3412787"/>
            <a:ext cx="4367719" cy="732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Вкусовые;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7020127" y="4411492"/>
            <a:ext cx="4367719" cy="732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Обонятельные;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7020127" y="5410197"/>
            <a:ext cx="4367719" cy="732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Слуховые.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42" y="2455425"/>
            <a:ext cx="4483812" cy="298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826852" y="5592335"/>
            <a:ext cx="433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Вкусовые рецепторы языка, которые представлены вкусовыми почками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0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76577"/>
          </a:xfrm>
        </p:spPr>
        <p:txBody>
          <a:bodyPr>
            <a:normAutofit/>
          </a:bodyPr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рецепторов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2691319" y="855507"/>
            <a:ext cx="6809362" cy="1084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характера энергии раздражителя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5765259" y="2320046"/>
            <a:ext cx="0" cy="4019145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5765259" y="2903705"/>
            <a:ext cx="946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5765259" y="5173493"/>
            <a:ext cx="946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5765259" y="4071024"/>
            <a:ext cx="946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5765259" y="6339191"/>
            <a:ext cx="946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/>
          <p:cNvSpPr/>
          <p:nvPr/>
        </p:nvSpPr>
        <p:spPr>
          <a:xfrm>
            <a:off x="6900153" y="2108185"/>
            <a:ext cx="4675762" cy="1205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Хеморецептор (если раздражитель хмическое вещество);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6900153" y="3507301"/>
            <a:ext cx="4675762" cy="987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Механорецептор;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900153" y="4662704"/>
            <a:ext cx="4675762" cy="987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Фоторецептор;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6900153" y="5787302"/>
            <a:ext cx="4675762" cy="987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Болевые рецепторы.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6" y="2113046"/>
            <a:ext cx="4896255" cy="363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528536" y="5877526"/>
            <a:ext cx="504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Хеморецептор – вкусовые сосочки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73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523" y="0"/>
            <a:ext cx="10058400" cy="846875"/>
          </a:xfrm>
        </p:spPr>
        <p:txBody>
          <a:bodyPr/>
          <a:lstStyle/>
          <a:p>
            <a:pPr algn="ctr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Проводниковый отдел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957" y="4782766"/>
            <a:ext cx="11089532" cy="16699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проводникового отдела — кодирование информации о стимуле и проведение её в кору больших полушарий. </a:t>
            </a: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включает чувствительные волокна черепных и спинномозговых нервов, внутримозговые проводящие пути, подкорковые центры первичного анализа в стволе.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7" y="810837"/>
            <a:ext cx="5252937" cy="3971929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>
          <a:xfrm flipH="1">
            <a:off x="5058383" y="2359867"/>
            <a:ext cx="2020110" cy="363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24406" y="1537264"/>
            <a:ext cx="47081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Провоникова часть зрительного анализатора представлена зриетльным нервом и зрительным путем, который идет от сетчатки глаза (периферичсекого отдела) и заканчиается в коре БП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96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Сенсорные системы организма. Обще принципы строения.</vt:lpstr>
      <vt:lpstr>Сенсорные системы</vt:lpstr>
      <vt:lpstr>Функции сенсорных систем</vt:lpstr>
      <vt:lpstr>Принцип строения</vt:lpstr>
      <vt:lpstr>Периферический отдел</vt:lpstr>
      <vt:lpstr>Функции рецепторов</vt:lpstr>
      <vt:lpstr>Классификация рецепторов</vt:lpstr>
      <vt:lpstr>Классификация рецепторов</vt:lpstr>
      <vt:lpstr>Проводниковый отдел</vt:lpstr>
      <vt:lpstr>Строение  ствола головного мозга</vt:lpstr>
      <vt:lpstr>Корковый отдел</vt:lpstr>
      <vt:lpstr>Слайд 12</vt:lpstr>
      <vt:lpstr>Слайд 13</vt:lpstr>
      <vt:lpstr>Использованная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Сенсорные системы организма. Обще принципы строения.</dc:title>
  <cp:lastModifiedBy>татьяна колесникова</cp:lastModifiedBy>
  <cp:revision>5</cp:revision>
  <dcterms:modified xsi:type="dcterms:W3CDTF">2018-01-20T14:20:33Z</dcterms:modified>
</cp:coreProperties>
</file>